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256" r:id="rId2"/>
    <p:sldId id="257" r:id="rId3"/>
    <p:sldId id="258" r:id="rId4"/>
    <p:sldId id="284" r:id="rId5"/>
    <p:sldId id="285" r:id="rId6"/>
    <p:sldId id="286" r:id="rId7"/>
    <p:sldId id="259" r:id="rId8"/>
    <p:sldId id="260" r:id="rId9"/>
    <p:sldId id="261" r:id="rId10"/>
    <p:sldId id="262" r:id="rId11"/>
    <p:sldId id="263" r:id="rId12"/>
    <p:sldId id="265" r:id="rId13"/>
    <p:sldId id="266" r:id="rId14"/>
    <p:sldId id="267" r:id="rId15"/>
    <p:sldId id="268" r:id="rId16"/>
    <p:sldId id="269" r:id="rId17"/>
    <p:sldId id="270" r:id="rId18"/>
    <p:sldId id="271" r:id="rId19"/>
    <p:sldId id="272" r:id="rId20"/>
    <p:sldId id="273" r:id="rId21"/>
    <p:sldId id="275" r:id="rId22"/>
    <p:sldId id="276" r:id="rId23"/>
    <p:sldId id="279" r:id="rId24"/>
    <p:sldId id="280" r:id="rId25"/>
    <p:sldId id="281" r:id="rId26"/>
    <p:sldId id="282" r:id="rId27"/>
    <p:sldId id="283" r:id="rId28"/>
    <p:sldId id="287" r:id="rId29"/>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76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5455"/>
          </a:xfrm>
          <a:prstGeom prst="rect">
            <a:avLst/>
          </a:prstGeom>
        </p:spPr>
        <p:txBody>
          <a:bodyPr vert="horz" lIns="93497" tIns="46749" rIns="93497" bIns="46749" rtlCol="0"/>
          <a:lstStyle>
            <a:lvl1pPr algn="r">
              <a:defRPr sz="1200"/>
            </a:lvl1pPr>
          </a:lstStyle>
          <a:p>
            <a:fld id="{BE99D53F-4815-454A-ADF8-215075BA5998}" type="datetimeFigureOut">
              <a:rPr lang="en-US" smtClean="0"/>
              <a:pPr/>
              <a:t>1/28/2020</a:t>
            </a:fld>
            <a:endParaRPr lang="en-US"/>
          </a:p>
        </p:txBody>
      </p:sp>
      <p:sp>
        <p:nvSpPr>
          <p:cNvPr id="4" name="Footer Placeholder 3"/>
          <p:cNvSpPr>
            <a:spLocks noGrp="1"/>
          </p:cNvSpPr>
          <p:nvPr>
            <p:ph type="ftr" sz="quarter" idx="2"/>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29"/>
            <a:ext cx="3056414" cy="465455"/>
          </a:xfrm>
          <a:prstGeom prst="rect">
            <a:avLst/>
          </a:prstGeom>
        </p:spPr>
        <p:txBody>
          <a:bodyPr vert="horz" lIns="93497" tIns="46749" rIns="93497" bIns="46749" rtlCol="0" anchor="b"/>
          <a:lstStyle>
            <a:lvl1pPr algn="r">
              <a:defRPr sz="1200"/>
            </a:lvl1pPr>
          </a:lstStyle>
          <a:p>
            <a:fld id="{FA27C43E-A57F-4EB5-81BD-E826A7A5B1F3}" type="slidenum">
              <a:rPr lang="en-US" smtClean="0"/>
              <a:pPr/>
              <a:t>‹#›</a:t>
            </a:fld>
            <a:endParaRPr lang="en-US"/>
          </a:p>
        </p:txBody>
      </p:sp>
    </p:spTree>
    <p:extLst>
      <p:ext uri="{BB962C8B-B14F-4D97-AF65-F5344CB8AC3E}">
        <p14:creationId xmlns:p14="http://schemas.microsoft.com/office/powerpoint/2010/main" val="9516603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3497" tIns="46749" rIns="93497" bIns="46749" rtlCol="0"/>
          <a:lstStyle>
            <a:lvl1pPr algn="r">
              <a:defRPr sz="1200"/>
            </a:lvl1pPr>
          </a:lstStyle>
          <a:p>
            <a:fld id="{68DBB34E-3635-465A-92CE-890DE366FB87}" type="datetimeFigureOut">
              <a:rPr lang="en-US" smtClean="0"/>
              <a:pPr/>
              <a:t>1/28/2020</a:t>
            </a:fld>
            <a:endParaRPr lang="en-US"/>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a:defRPr sz="1200"/>
            </a:lvl1pPr>
          </a:lstStyle>
          <a:p>
            <a:fld id="{F94C7482-4905-46C4-A861-C90F5A349471}" type="slidenum">
              <a:rPr lang="en-US" smtClean="0"/>
              <a:pPr/>
              <a:t>‹#›</a:t>
            </a:fld>
            <a:endParaRPr lang="en-US"/>
          </a:p>
        </p:txBody>
      </p:sp>
    </p:spTree>
    <p:extLst>
      <p:ext uri="{BB962C8B-B14F-4D97-AF65-F5344CB8AC3E}">
        <p14:creationId xmlns:p14="http://schemas.microsoft.com/office/powerpoint/2010/main" val="2944938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8A01426-1435-4CE0-BAD2-AC305C1439DF}" type="datetimeFigureOut">
              <a:rPr lang="en-US" smtClean="0"/>
              <a:pPr/>
              <a:t>1/28/2020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C60152E-147E-4A6E-98F7-513288D0DFE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A01426-1435-4CE0-BAD2-AC305C1439DF}" type="datetimeFigureOut">
              <a:rPr lang="en-US" smtClean="0"/>
              <a:pPr/>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60152E-147E-4A6E-98F7-513288D0DF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A01426-1435-4CE0-BAD2-AC305C1439DF}" type="datetimeFigureOut">
              <a:rPr lang="en-US" smtClean="0"/>
              <a:pPr/>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60152E-147E-4A6E-98F7-513288D0DF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A01426-1435-4CE0-BAD2-AC305C1439DF}" type="datetimeFigureOut">
              <a:rPr lang="en-US" smtClean="0"/>
              <a:pPr/>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60152E-147E-4A6E-98F7-513288D0DFE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8A01426-1435-4CE0-BAD2-AC305C1439DF}" type="datetimeFigureOut">
              <a:rPr lang="en-US" smtClean="0"/>
              <a:pPr/>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60152E-147E-4A6E-98F7-513288D0DFE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8A01426-1435-4CE0-BAD2-AC305C1439DF}" type="datetimeFigureOut">
              <a:rPr lang="en-US" smtClean="0"/>
              <a:pPr/>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60152E-147E-4A6E-98F7-513288D0DF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8A01426-1435-4CE0-BAD2-AC305C1439DF}" type="datetimeFigureOut">
              <a:rPr lang="en-US" smtClean="0"/>
              <a:pPr/>
              <a:t>1/28/2020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60152E-147E-4A6E-98F7-513288D0DF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8A01426-1435-4CE0-BAD2-AC305C1439DF}" type="datetimeFigureOut">
              <a:rPr lang="en-US" smtClean="0"/>
              <a:pPr/>
              <a:t>1/28/2020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60152E-147E-4A6E-98F7-513288D0DF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A01426-1435-4CE0-BAD2-AC305C1439DF}" type="datetimeFigureOut">
              <a:rPr lang="en-US" smtClean="0"/>
              <a:pPr/>
              <a:t>1/28/2020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60152E-147E-4A6E-98F7-513288D0DF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8A01426-1435-4CE0-BAD2-AC305C1439DF}" type="datetimeFigureOut">
              <a:rPr lang="en-US" smtClean="0"/>
              <a:pPr/>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60152E-147E-4A6E-98F7-513288D0DF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8A01426-1435-4CE0-BAD2-AC305C1439DF}" type="datetimeFigureOut">
              <a:rPr lang="en-US" smtClean="0"/>
              <a:pPr/>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C60152E-147E-4A6E-98F7-513288D0DFE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8A01426-1435-4CE0-BAD2-AC305C1439DF}" type="datetimeFigureOut">
              <a:rPr lang="en-US" smtClean="0"/>
              <a:pPr/>
              <a:t>1/28/2020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C60152E-147E-4A6E-98F7-513288D0DFE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Sampling</a:t>
            </a:r>
            <a:endParaRPr lang="en-US" dirty="0"/>
          </a:p>
        </p:txBody>
      </p:sp>
      <p:sp>
        <p:nvSpPr>
          <p:cNvPr id="3" name="Subtitle 2"/>
          <p:cNvSpPr>
            <a:spLocks noGrp="1"/>
          </p:cNvSpPr>
          <p:nvPr>
            <p:ph type="subTitle" idx="1"/>
          </p:nvPr>
        </p:nvSpPr>
        <p:spPr/>
        <p:txBody>
          <a:bodyPr/>
          <a:lstStyle/>
          <a:p>
            <a:r>
              <a:rPr lang="en-US" err="1" smtClean="0"/>
              <a:t>Dr</a:t>
            </a:r>
            <a:r>
              <a:rPr lang="en-US" smtClean="0"/>
              <a:t>. Muhammad </a:t>
            </a:r>
            <a:r>
              <a:rPr lang="en-US" dirty="0" err="1" smtClean="0"/>
              <a:t>Ibrar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Sampling</a:t>
            </a:r>
            <a:endParaRPr lang="en-US" dirty="0"/>
          </a:p>
        </p:txBody>
      </p:sp>
      <p:sp>
        <p:nvSpPr>
          <p:cNvPr id="3" name="Content Placeholder 2"/>
          <p:cNvSpPr>
            <a:spLocks noGrp="1"/>
          </p:cNvSpPr>
          <p:nvPr>
            <p:ph idx="1"/>
          </p:nvPr>
        </p:nvSpPr>
        <p:spPr/>
        <p:txBody>
          <a:bodyPr>
            <a:normAutofit/>
          </a:bodyPr>
          <a:lstStyle/>
          <a:p>
            <a:pPr algn="just">
              <a:buNone/>
            </a:pPr>
            <a:r>
              <a:rPr lang="en-US" dirty="0" smtClean="0">
                <a:latin typeface="Calibri" pitchFamily="34" charset="0"/>
              </a:rPr>
              <a:t>1.</a:t>
            </a:r>
            <a:r>
              <a:rPr lang="en-US" b="1" dirty="0" smtClean="0">
                <a:latin typeface="Calibri" pitchFamily="34" charset="0"/>
              </a:rPr>
              <a:t> probability sampling</a:t>
            </a:r>
            <a:r>
              <a:rPr lang="en-US" dirty="0" smtClean="0">
                <a:latin typeface="Calibri" pitchFamily="34" charset="0"/>
              </a:rPr>
              <a:t> :</a:t>
            </a:r>
          </a:p>
          <a:p>
            <a:pPr algn="just"/>
            <a:r>
              <a:rPr lang="en-US" dirty="0" smtClean="0">
                <a:latin typeface="Calibri" pitchFamily="34" charset="0"/>
              </a:rPr>
              <a:t>A </a:t>
            </a:r>
            <a:r>
              <a:rPr lang="en-US" b="1" dirty="0" smtClean="0">
                <a:latin typeface="Calibri" pitchFamily="34" charset="0"/>
              </a:rPr>
              <a:t>probability sampling</a:t>
            </a:r>
            <a:r>
              <a:rPr lang="en-US" dirty="0" smtClean="0">
                <a:latin typeface="Calibri" pitchFamily="34" charset="0"/>
              </a:rPr>
              <a:t> scheme is one in which every unit in the population has a chance (greater than zero) of being selected in the sample, and this probability can be accurately determined. </a:t>
            </a:r>
          </a:p>
          <a:p>
            <a:pPr algn="just"/>
            <a:r>
              <a:rPr lang="en-US" dirty="0" smtClean="0">
                <a:latin typeface="Calibri" pitchFamily="34" charset="0"/>
              </a:rPr>
              <a:t>When every element in the population </a:t>
            </a:r>
            <a:r>
              <a:rPr lang="en-US" i="1" dirty="0" smtClean="0">
                <a:latin typeface="Calibri" pitchFamily="34" charset="0"/>
              </a:rPr>
              <a:t>does</a:t>
            </a:r>
            <a:r>
              <a:rPr lang="en-US" dirty="0" smtClean="0">
                <a:latin typeface="Calibri" pitchFamily="34" charset="0"/>
              </a:rPr>
              <a:t> have the same probability of selection, this is known as an 'equal probability of selection' (EPS) design. Such designs are also referred to as 'self-weighting' because all sampled units are given the same weight</a:t>
            </a:r>
            <a:r>
              <a:rPr lang="en-US" sz="3600" dirty="0" smtClean="0">
                <a:latin typeface="Calibri" pitchFamily="34" charset="0"/>
              </a:rPr>
              <a:t>.</a:t>
            </a:r>
          </a:p>
          <a:p>
            <a:pPr algn="just">
              <a:buNone/>
            </a:pPr>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itchFamily="34" charset="0"/>
              </a:rPr>
              <a:t>Probability sampling</a:t>
            </a:r>
            <a:endParaRPr lang="en-US" dirty="0">
              <a:latin typeface="Calibri" pitchFamily="34" charset="0"/>
            </a:endParaRPr>
          </a:p>
        </p:txBody>
      </p:sp>
      <p:sp>
        <p:nvSpPr>
          <p:cNvPr id="4" name="Rectangle 3"/>
          <p:cNvSpPr>
            <a:spLocks noGrp="1" noChangeArrowheads="1"/>
          </p:cNvSpPr>
          <p:nvPr>
            <p:ph idx="1"/>
          </p:nvPr>
        </p:nvSpPr>
        <p:spPr/>
        <p:txBody>
          <a:bodyPr>
            <a:normAutofit/>
          </a:bodyPr>
          <a:lstStyle/>
          <a:p>
            <a:pPr eaLnBrk="1" hangingPunct="1">
              <a:buNone/>
            </a:pPr>
            <a:r>
              <a:rPr lang="en-US" dirty="0" smtClean="0">
                <a:latin typeface="Calibri" pitchFamily="34" charset="0"/>
              </a:rPr>
              <a:t>Probability sampling includes: </a:t>
            </a:r>
          </a:p>
          <a:p>
            <a:pPr eaLnBrk="1" hangingPunct="1"/>
            <a:r>
              <a:rPr lang="en-US" dirty="0" smtClean="0">
                <a:latin typeface="Calibri" pitchFamily="34" charset="0"/>
              </a:rPr>
              <a:t>Simple Random Sampling, </a:t>
            </a:r>
          </a:p>
          <a:p>
            <a:pPr eaLnBrk="1" hangingPunct="1"/>
            <a:r>
              <a:rPr lang="en-US" dirty="0" smtClean="0">
                <a:latin typeface="Calibri" pitchFamily="34" charset="0"/>
              </a:rPr>
              <a:t>Systematic Sampling,</a:t>
            </a:r>
          </a:p>
          <a:p>
            <a:pPr eaLnBrk="1" hangingPunct="1"/>
            <a:r>
              <a:rPr lang="en-US" dirty="0" smtClean="0">
                <a:latin typeface="Calibri" pitchFamily="34" charset="0"/>
              </a:rPr>
              <a:t>Stratified Random Sampling, </a:t>
            </a:r>
          </a:p>
          <a:p>
            <a:pPr eaLnBrk="1" hangingPunct="1"/>
            <a:r>
              <a:rPr lang="en-US" dirty="0" smtClean="0">
                <a:latin typeface="Calibri" pitchFamily="34" charset="0"/>
              </a:rPr>
              <a:t>Cluster Sampling</a:t>
            </a:r>
            <a:r>
              <a:rPr lang="en-US" dirty="0" smtClean="0">
                <a:solidFill>
                  <a:schemeClr val="accent2"/>
                </a:solidFill>
                <a:latin typeface="Calibri" pitchFamily="34" charset="0"/>
              </a:rPr>
              <a:t>.</a:t>
            </a:r>
            <a:endParaRPr lang="en-US" dirty="0" smtClean="0">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13" descr="http://www.nedarc.org/statisticalHelp/selectionAndSampling/images/subsetPopulation.gif"/>
          <p:cNvPicPr>
            <a:picLocks noChangeAspect="1" noChangeArrowheads="1"/>
          </p:cNvPicPr>
          <p:nvPr/>
        </p:nvPicPr>
        <p:blipFill>
          <a:blip r:embed="rId2" cstate="print"/>
          <a:srcRect/>
          <a:stretch>
            <a:fillRect/>
          </a:stretch>
        </p:blipFill>
        <p:spPr bwMode="auto">
          <a:xfrm>
            <a:off x="2667000" y="2438400"/>
            <a:ext cx="3505200" cy="4014788"/>
          </a:xfrm>
          <a:prstGeom prst="rect">
            <a:avLst/>
          </a:prstGeom>
          <a:noFill/>
          <a:ln w="9525">
            <a:noFill/>
            <a:miter lim="800000"/>
            <a:headEnd/>
            <a:tailEnd/>
          </a:ln>
        </p:spPr>
      </p:pic>
      <p:sp>
        <p:nvSpPr>
          <p:cNvPr id="23555" name="Rectangle 2"/>
          <p:cNvSpPr>
            <a:spLocks noGrp="1" noChangeArrowheads="1"/>
          </p:cNvSpPr>
          <p:nvPr>
            <p:ph type="title"/>
          </p:nvPr>
        </p:nvSpPr>
        <p:spPr/>
        <p:txBody>
          <a:bodyPr/>
          <a:lstStyle/>
          <a:p>
            <a:r>
              <a:rPr lang="en-US" dirty="0" smtClean="0"/>
              <a:t>Simple Random Sample</a:t>
            </a:r>
          </a:p>
        </p:txBody>
      </p:sp>
      <p:sp>
        <p:nvSpPr>
          <p:cNvPr id="23556" name="Rectangle 3"/>
          <p:cNvSpPr>
            <a:spLocks noGrp="1" noChangeArrowheads="1"/>
          </p:cNvSpPr>
          <p:nvPr>
            <p:ph idx="1"/>
          </p:nvPr>
        </p:nvSpPr>
        <p:spPr/>
        <p:txBody>
          <a:bodyPr/>
          <a:lstStyle/>
          <a:p>
            <a:r>
              <a:rPr lang="en-US" dirty="0" smtClean="0"/>
              <a:t>Every subset of a specified size n from the population has an equal chance of being selected</a:t>
            </a:r>
          </a:p>
          <a:p>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algn="just"/>
            <a:r>
              <a:rPr lang="en-US" dirty="0" smtClean="0">
                <a:latin typeface="Calibri" pitchFamily="34" charset="0"/>
              </a:rPr>
              <a:t>Applicable when population is small, homogeneous &amp; readily available</a:t>
            </a:r>
          </a:p>
          <a:p>
            <a:pPr algn="just"/>
            <a:r>
              <a:rPr lang="en-US" dirty="0" smtClean="0">
                <a:latin typeface="Calibri" pitchFamily="34" charset="0"/>
              </a:rPr>
              <a:t>All subsets of the frame are given an equal probability. Each element of the frame thus has an equal probability of selection.</a:t>
            </a:r>
          </a:p>
          <a:p>
            <a:pPr algn="just"/>
            <a:r>
              <a:rPr lang="en-US" dirty="0" smtClean="0">
                <a:latin typeface="Calibri" pitchFamily="34" charset="0"/>
              </a:rPr>
              <a:t>It provides for greatest number of possible samples. This is done by assigning a number to each unit in the sampling frame.</a:t>
            </a:r>
          </a:p>
          <a:p>
            <a:pPr algn="just"/>
            <a:r>
              <a:rPr lang="en-US" dirty="0" smtClean="0">
                <a:latin typeface="Calibri" pitchFamily="34" charset="0"/>
              </a:rPr>
              <a:t>A table of random number or lottery system is used to determine which units are to be selected.</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Systematic Random Sampling</a:t>
            </a:r>
            <a:endParaRPr lang="en-US" dirty="0"/>
          </a:p>
        </p:txBody>
      </p:sp>
      <p:sp>
        <p:nvSpPr>
          <p:cNvPr id="3" name="Content Placeholder 2"/>
          <p:cNvSpPr>
            <a:spLocks noGrp="1"/>
          </p:cNvSpPr>
          <p:nvPr>
            <p:ph idx="1"/>
          </p:nvPr>
        </p:nvSpPr>
        <p:spPr/>
        <p:txBody>
          <a:bodyPr>
            <a:normAutofit fontScale="92500" lnSpcReduction="10000"/>
          </a:bodyPr>
          <a:lstStyle/>
          <a:p>
            <a:pPr algn="just">
              <a:buNone/>
            </a:pPr>
            <a:r>
              <a:rPr lang="en-US" dirty="0" smtClean="0"/>
              <a:t>	</a:t>
            </a:r>
            <a:r>
              <a:rPr lang="en-US" dirty="0" smtClean="0">
                <a:latin typeface="Calibri" pitchFamily="34" charset="0"/>
                <a:cs typeface="Times New Roman" pitchFamily="18" charset="0"/>
              </a:rPr>
              <a:t>Each unit in the population is identified, and each unit has an equal chance of being in the sample.</a:t>
            </a:r>
            <a:r>
              <a:rPr lang="en-US" b="1" dirty="0" smtClean="0">
                <a:latin typeface="Calibri" pitchFamily="34" charset="0"/>
                <a:cs typeface="Times New Roman" pitchFamily="18" charset="0"/>
              </a:rPr>
              <a:t> Systematic sampling</a:t>
            </a:r>
            <a:r>
              <a:rPr lang="en-US" dirty="0" smtClean="0">
                <a:latin typeface="Calibri" pitchFamily="34" charset="0"/>
                <a:cs typeface="Times New Roman" pitchFamily="18" charset="0"/>
              </a:rPr>
              <a:t> relies on arranging the target population according to some ordering scheme and then selecting elements at regular intervals through that ordered list. </a:t>
            </a:r>
            <a:r>
              <a:rPr lang="en-US" dirty="0" smtClean="0">
                <a:latin typeface="Calibri" pitchFamily="34" charset="0"/>
              </a:rPr>
              <a:t>For example, to select a sample of 25 hostel rooms in your hostel, make a list of all the room numbers in the hostel. Say there are 100 rooms. Divide the total number of rooms (100) by the number of rooms you want in the sample (25). The answer is 4. This means that you are going to select every fourth room from the list. But you must first consult a table of random numbers. Pick any point on the table, and read across or down until you come to a number between 1 and 4.</a:t>
            </a:r>
            <a:endParaRPr lang="en-US" dirty="0" smtClean="0">
              <a:latin typeface="Calibri" pitchFamily="34" charset="0"/>
              <a:cs typeface="Times New Roman" pitchFamily="18" charset="0"/>
            </a:endParaRP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algn="just">
              <a:buNone/>
            </a:pPr>
            <a:r>
              <a:rPr lang="en-US" dirty="0" smtClean="0"/>
              <a:t>	This is your random starting point. Say your random starting point is "3". This means you select room 3 as your first room, and then every fourth room down the list (3, 7, 11, 15, 19, etc.) until you have 25 rooms selected. This method is useful for selecting large samples, say 100 or more.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Stratified random sampling</a:t>
            </a:r>
            <a:endParaRPr lang="en-US" dirty="0"/>
          </a:p>
        </p:txBody>
      </p:sp>
      <p:sp>
        <p:nvSpPr>
          <p:cNvPr id="3" name="Content Placeholder 2"/>
          <p:cNvSpPr>
            <a:spLocks noGrp="1"/>
          </p:cNvSpPr>
          <p:nvPr>
            <p:ph idx="1"/>
          </p:nvPr>
        </p:nvSpPr>
        <p:spPr/>
        <p:txBody>
          <a:bodyPr>
            <a:normAutofit/>
          </a:bodyPr>
          <a:lstStyle/>
          <a:p>
            <a:pPr algn="just">
              <a:buNone/>
            </a:pPr>
            <a:r>
              <a:rPr lang="en-US" dirty="0" smtClean="0">
                <a:solidFill>
                  <a:schemeClr val="accent2"/>
                </a:solidFill>
                <a:latin typeface="Comic Sans MS" pitchFamily="66" charset="0"/>
              </a:rPr>
              <a:t>	</a:t>
            </a:r>
            <a:r>
              <a:rPr lang="en-US" dirty="0" smtClean="0">
                <a:latin typeface="Calibri" pitchFamily="34" charset="0"/>
              </a:rPr>
              <a:t>Where population embraces a number of different categories, the frame can be organized into separate "strata." Each stratum is then sampled as an independent sub-population, out of which individual elements can be randomly selected. </a:t>
            </a:r>
            <a:r>
              <a:rPr lang="en-US" dirty="0" smtClean="0"/>
              <a:t>	</a:t>
            </a:r>
          </a:p>
          <a:p>
            <a:pPr algn="just">
              <a:buNone/>
            </a:pPr>
            <a:r>
              <a:rPr lang="en-US" dirty="0" smtClean="0"/>
              <a:t>	The population is divided into two or more groups called strata, according to some criterion, such as geographic location, grade level, age, or income, and subsamples are randomly selected from each strata.</a:t>
            </a:r>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algn="just">
              <a:buNone/>
            </a:pPr>
            <a:r>
              <a:rPr lang="en-US" dirty="0" smtClean="0"/>
              <a:t>	For example, if you wanted to find out the attitudes of students on your campus </a:t>
            </a:r>
            <a:r>
              <a:rPr lang="en-US" smtClean="0"/>
              <a:t>about peace/education, </a:t>
            </a:r>
            <a:r>
              <a:rPr lang="en-US" dirty="0" smtClean="0"/>
              <a:t>you may want to be sure to sample students who are from every region of the country as well as foreign students. Say your student body of 10,000 students is made up of 8,000 - KP; 1,000 - Punjab; 500 - </a:t>
            </a:r>
            <a:r>
              <a:rPr lang="en-US" dirty="0" err="1" smtClean="0"/>
              <a:t>Sindh</a:t>
            </a:r>
            <a:r>
              <a:rPr lang="en-US" dirty="0" smtClean="0"/>
              <a:t>; 300 - </a:t>
            </a:r>
            <a:r>
              <a:rPr lang="en-US" dirty="0" err="1" smtClean="0"/>
              <a:t>Balochistan</a:t>
            </a:r>
            <a:r>
              <a:rPr lang="en-US" dirty="0" smtClean="0"/>
              <a:t>; 200 - Foreign.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algn="just">
              <a:buNone/>
            </a:pPr>
            <a:r>
              <a:rPr lang="en-US" dirty="0" smtClean="0"/>
              <a:t>	If you select a simple random sample of 500 students, you might not get any from the KP, </a:t>
            </a:r>
            <a:r>
              <a:rPr lang="en-US" dirty="0" err="1" smtClean="0"/>
              <a:t>Sindh</a:t>
            </a:r>
            <a:r>
              <a:rPr lang="en-US" dirty="0" smtClean="0"/>
              <a:t>, or Foreign. To make sure that you get some students from each group, you can divide the students into these five groups, and then select the same percentage of students from each group using a simple random sampling method. This is proportional stratified random sampling.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Cluster sampling</a:t>
            </a:r>
            <a:endParaRPr lang="en-US" dirty="0"/>
          </a:p>
        </p:txBody>
      </p:sp>
      <p:sp>
        <p:nvSpPr>
          <p:cNvPr id="3" name="Content Placeholder 2"/>
          <p:cNvSpPr>
            <a:spLocks noGrp="1"/>
          </p:cNvSpPr>
          <p:nvPr>
            <p:ph idx="1"/>
          </p:nvPr>
        </p:nvSpPr>
        <p:spPr/>
        <p:txBody>
          <a:bodyPr>
            <a:normAutofit fontScale="92500" lnSpcReduction="10000"/>
          </a:bodyPr>
          <a:lstStyle/>
          <a:p>
            <a:pPr algn="just">
              <a:buNone/>
            </a:pPr>
            <a:r>
              <a:rPr lang="en-US" dirty="0" smtClean="0"/>
              <a:t>	Cluster sampling is used in large geographic samples where no list is available of all the units in the population but the population boundaries can be well-defined. For example, to obtain information about the drug habits of all high school students in a province, you could obtain a list of all the school districts in the province and select a simple random sample of school districts. Then, within in each selected school district, list all the high schools and select a simple random sample of high schools. Within each selected high school, list all high school classes, and select a simple random sample of classes. Then use the high school students in those classes as your sample.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a:buNone/>
            </a:pPr>
            <a:r>
              <a:rPr lang="en-US" dirty="0"/>
              <a:t>In the language of sampling</a:t>
            </a:r>
            <a:r>
              <a:rPr lang="en-US" dirty="0" smtClean="0"/>
              <a:t>:</a:t>
            </a:r>
          </a:p>
          <a:p>
            <a:pPr>
              <a:buNone/>
            </a:pPr>
            <a:r>
              <a:rPr lang="en-US" dirty="0" smtClean="0"/>
              <a:t>-a </a:t>
            </a:r>
            <a:r>
              <a:rPr lang="en-US" b="1" dirty="0" smtClean="0"/>
              <a:t>population</a:t>
            </a:r>
            <a:r>
              <a:rPr lang="en-US" dirty="0" smtClean="0"/>
              <a:t> is the entire collection of people or things you are interested in;</a:t>
            </a:r>
          </a:p>
          <a:p>
            <a:pPr>
              <a:buNone/>
            </a:pPr>
            <a:r>
              <a:rPr lang="en-US" dirty="0" smtClean="0"/>
              <a:t>-a </a:t>
            </a:r>
            <a:r>
              <a:rPr lang="en-US" b="1" dirty="0" smtClean="0"/>
              <a:t>census</a:t>
            </a:r>
            <a:r>
              <a:rPr lang="en-US" dirty="0" smtClean="0"/>
              <a:t> is a measurement of all the units in the population;</a:t>
            </a:r>
          </a:p>
          <a:p>
            <a:pPr>
              <a:buNone/>
            </a:pPr>
            <a:r>
              <a:rPr lang="en-US" dirty="0" smtClean="0"/>
              <a:t>-a </a:t>
            </a:r>
            <a:r>
              <a:rPr lang="en-US" b="1" dirty="0" smtClean="0"/>
              <a:t>sampling frame</a:t>
            </a:r>
            <a:r>
              <a:rPr lang="en-US" dirty="0" smtClean="0"/>
              <a:t> is the specific data from which the sample is drawn, e.g., a telephone book;</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Non-Probability Sampling</a:t>
            </a:r>
            <a:endParaRPr lang="en-US" dirty="0"/>
          </a:p>
        </p:txBody>
      </p:sp>
      <p:sp>
        <p:nvSpPr>
          <p:cNvPr id="3" name="Content Placeholder 2"/>
          <p:cNvSpPr>
            <a:spLocks noGrp="1"/>
          </p:cNvSpPr>
          <p:nvPr>
            <p:ph idx="1"/>
          </p:nvPr>
        </p:nvSpPr>
        <p:spPr/>
        <p:txBody>
          <a:bodyPr>
            <a:normAutofit/>
          </a:bodyPr>
          <a:lstStyle/>
          <a:p>
            <a:pPr>
              <a:buNone/>
            </a:pPr>
            <a:r>
              <a:rPr lang="en-US" dirty="0" smtClean="0"/>
              <a:t>	</a:t>
            </a:r>
            <a:r>
              <a:rPr lang="en-US" b="1" dirty="0" smtClean="0"/>
              <a:t> Non-probability sampling is a sampling technique where the samples are gathered in a process that does not give all the individuals in the population equal chances of being selected.</a:t>
            </a:r>
            <a:endParaRPr lang="en-US" dirty="0" smtClean="0"/>
          </a:p>
          <a:p>
            <a:pPr>
              <a:lnSpc>
                <a:spcPct val="90000"/>
              </a:lnSpc>
            </a:pPr>
            <a:r>
              <a:rPr lang="en-US" dirty="0" smtClean="0"/>
              <a:t>Non-probability sampling includes:</a:t>
            </a:r>
          </a:p>
          <a:p>
            <a:pPr lvl="1">
              <a:lnSpc>
                <a:spcPct val="90000"/>
              </a:lnSpc>
            </a:pPr>
            <a:r>
              <a:rPr lang="en-US" sz="3200" dirty="0" smtClean="0"/>
              <a:t>Convenience</a:t>
            </a:r>
          </a:p>
          <a:p>
            <a:pPr lvl="1">
              <a:lnSpc>
                <a:spcPct val="90000"/>
              </a:lnSpc>
            </a:pPr>
            <a:r>
              <a:rPr lang="en-US" sz="3200" dirty="0" smtClean="0"/>
              <a:t>Snowball</a:t>
            </a:r>
          </a:p>
          <a:p>
            <a:pPr lvl="1">
              <a:lnSpc>
                <a:spcPct val="90000"/>
              </a:lnSpc>
            </a:pPr>
            <a:r>
              <a:rPr lang="en-US" sz="3200" smtClean="0"/>
              <a:t>Purposive</a:t>
            </a:r>
            <a:endParaRPr lang="en-US" sz="3200" dirty="0" smtClean="0"/>
          </a:p>
          <a:p>
            <a:pPr lvl="1">
              <a:lnSpc>
                <a:spcPct val="90000"/>
              </a:lnSpc>
            </a:pPr>
            <a:r>
              <a:rPr lang="en-US" sz="3200" dirty="0" smtClean="0"/>
              <a:t>Quota</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a:buNone/>
            </a:pPr>
            <a:r>
              <a:rPr lang="en-US" dirty="0" smtClean="0"/>
              <a:t>	Most researchers are bounded by time, money and workforce and because of these limitations, it is almost impossible to randomly sample the entire population and it is often necessary to employ another sampling technique, the non-probability sampling technique.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Convenience Sampling</a:t>
            </a:r>
            <a:endParaRPr lang="en-US" dirty="0"/>
          </a:p>
        </p:txBody>
      </p:sp>
      <p:sp>
        <p:nvSpPr>
          <p:cNvPr id="3" name="Content Placeholder 2"/>
          <p:cNvSpPr>
            <a:spLocks noGrp="1"/>
          </p:cNvSpPr>
          <p:nvPr>
            <p:ph idx="1"/>
          </p:nvPr>
        </p:nvSpPr>
        <p:spPr/>
        <p:txBody>
          <a:bodyPr/>
          <a:lstStyle/>
          <a:p>
            <a:pPr algn="just">
              <a:buNone/>
            </a:pPr>
            <a:r>
              <a:rPr lang="en-US" dirty="0" smtClean="0"/>
              <a:t>	</a:t>
            </a:r>
            <a:r>
              <a:rPr lang="en-US" dirty="0" smtClean="0"/>
              <a:t>Convenience/Accidental sampling</a:t>
            </a:r>
            <a:r>
              <a:rPr lang="en-US" dirty="0" smtClean="0"/>
              <a:t> is probably the most common of all sampling techniques. With convenience sampling, the samples are selected because they are accessible to the researcher. Subjects are chosen simply because they are easy to recruit. This technique is considered easiest, cheapest and least time consuming.</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pic>
        <p:nvPicPr>
          <p:cNvPr id="4" name="Picture 8" descr="1_Conv"/>
          <p:cNvPicPr>
            <a:picLocks noGrp="1" noChangeAspect="1" noChangeArrowheads="1"/>
          </p:cNvPicPr>
          <p:nvPr>
            <p:ph idx="1"/>
          </p:nvPr>
        </p:nvPicPr>
        <p:blipFill>
          <a:blip r:embed="rId2" cstate="print"/>
          <a:stretch>
            <a:fillRect/>
          </a:stretch>
        </p:blipFill>
        <p:spPr bwMode="auto">
          <a:xfrm>
            <a:off x="1095375" y="2429669"/>
            <a:ext cx="6953250" cy="3400425"/>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Snowball Sampling</a:t>
            </a:r>
            <a:endParaRPr lang="en-US" dirty="0"/>
          </a:p>
        </p:txBody>
      </p:sp>
      <p:sp>
        <p:nvSpPr>
          <p:cNvPr id="3" name="Content Placeholder 2"/>
          <p:cNvSpPr>
            <a:spLocks noGrp="1"/>
          </p:cNvSpPr>
          <p:nvPr>
            <p:ph idx="1"/>
          </p:nvPr>
        </p:nvSpPr>
        <p:spPr/>
        <p:txBody>
          <a:bodyPr>
            <a:normAutofit/>
          </a:bodyPr>
          <a:lstStyle/>
          <a:p>
            <a:pPr algn="just" fontAlgn="base">
              <a:buNone/>
            </a:pPr>
            <a:r>
              <a:rPr lang="en-US" dirty="0" smtClean="0"/>
              <a:t>	Snowball sampling is usually done when there is a very small population size. In this type of sampling, the researcher asks the initial subject to identify another potential subject who also meets the criteria of the research. The downside of using a snowball sample is that it is hardly representative of the population.</a:t>
            </a:r>
          </a:p>
          <a:p>
            <a:pPr>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Purposive sampling</a:t>
            </a:r>
            <a:endParaRPr lang="en-US" dirty="0"/>
          </a:p>
        </p:txBody>
      </p:sp>
      <p:sp>
        <p:nvSpPr>
          <p:cNvPr id="3" name="Content Placeholder 2"/>
          <p:cNvSpPr>
            <a:spLocks noGrp="1"/>
          </p:cNvSpPr>
          <p:nvPr>
            <p:ph idx="1"/>
          </p:nvPr>
        </p:nvSpPr>
        <p:spPr/>
        <p:txBody>
          <a:bodyPr/>
          <a:lstStyle/>
          <a:p>
            <a:pPr algn="just">
              <a:buNone/>
            </a:pPr>
            <a:r>
              <a:rPr lang="en-US" dirty="0" smtClean="0"/>
              <a:t>	Purposive sampling, also known as judgmental, selective or subjective sampling, reflects a group of sampling techniques that rely on the judgment of the researcher when it comes to selecting the units (e.g., people, cases/ </a:t>
            </a:r>
            <a:r>
              <a:rPr lang="en-US" dirty="0" smtClean="0"/>
              <a:t>organizations, </a:t>
            </a:r>
            <a:r>
              <a:rPr lang="en-US" dirty="0" smtClean="0"/>
              <a:t>events, pieces of data) that are to be studied.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algn="just">
              <a:buNone/>
            </a:pPr>
            <a:r>
              <a:rPr lang="en-US" sz="4000" dirty="0" smtClean="0"/>
              <a:t>	Selecting participants because they have certain predetermined characteristics, no randomization.</a:t>
            </a:r>
          </a:p>
          <a:p>
            <a:pPr algn="just">
              <a:buNone/>
            </a:pPr>
            <a:r>
              <a:rPr lang="en-US" dirty="0" smtClean="0"/>
              <a:t>    For example, you want to be sure include African Americans, Euro Americans, Latinos and Asian Americans in relatively equal numbers.</a:t>
            </a:r>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Quota Sampling</a:t>
            </a:r>
            <a:endParaRPr lang="en-US" dirty="0"/>
          </a:p>
        </p:txBody>
      </p:sp>
      <p:sp>
        <p:nvSpPr>
          <p:cNvPr id="3" name="Content Placeholder 2"/>
          <p:cNvSpPr>
            <a:spLocks noGrp="1"/>
          </p:cNvSpPr>
          <p:nvPr>
            <p:ph idx="1"/>
          </p:nvPr>
        </p:nvSpPr>
        <p:spPr/>
        <p:txBody>
          <a:bodyPr/>
          <a:lstStyle/>
          <a:p>
            <a:pPr>
              <a:buNone/>
            </a:pPr>
            <a:r>
              <a:rPr lang="en-US" dirty="0" smtClean="0"/>
              <a:t>	Selecting participant in numbers proportionate to their numbers in the larger population, no randomization.</a:t>
            </a:r>
          </a:p>
          <a:p>
            <a:pPr>
              <a:buNone/>
            </a:pPr>
            <a:endParaRPr lang="en-US" dirty="0" smtClean="0"/>
          </a:p>
          <a:p>
            <a:pPr>
              <a:buNone/>
            </a:pPr>
            <a:r>
              <a:rPr lang="en-US" sz="2400" b="1" dirty="0" smtClean="0"/>
              <a:t>   For example you include exactly 50 males and 50 females in a sample of 100.</a:t>
            </a:r>
          </a:p>
          <a:p>
            <a:pPr>
              <a:buNone/>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3981024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a:buNone/>
            </a:pPr>
            <a:r>
              <a:rPr lang="en-US" dirty="0" smtClean="0"/>
              <a:t>-a </a:t>
            </a:r>
            <a:r>
              <a:rPr lang="en-US" b="1" dirty="0" smtClean="0"/>
              <a:t>unit of analysis</a:t>
            </a:r>
            <a:r>
              <a:rPr lang="en-US" dirty="0" smtClean="0"/>
              <a:t> is the type of object of interest, e.g., fire departments, firefighters;</a:t>
            </a:r>
          </a:p>
          <a:p>
            <a:pPr>
              <a:buNone/>
            </a:pPr>
            <a:r>
              <a:rPr lang="en-US" dirty="0" smtClean="0"/>
              <a:t>-a </a:t>
            </a:r>
            <a:r>
              <a:rPr lang="en-US" b="1" dirty="0" smtClean="0"/>
              <a:t>sample</a:t>
            </a:r>
            <a:r>
              <a:rPr lang="en-US" dirty="0" smtClean="0"/>
              <a:t> is a subset of some of the units in the population;</a:t>
            </a:r>
          </a:p>
          <a:p>
            <a:pPr>
              <a:buNone/>
            </a:pPr>
            <a:r>
              <a:rPr lang="en-US" dirty="0" smtClean="0"/>
              <a:t>-a </a:t>
            </a:r>
            <a:r>
              <a:rPr lang="en-US" b="1" dirty="0" smtClean="0"/>
              <a:t>statistic</a:t>
            </a:r>
            <a:r>
              <a:rPr lang="en-US" dirty="0" smtClean="0"/>
              <a:t> is a number that results from measuring all the units in the sample;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of Sampling</a:t>
            </a:r>
            <a:endParaRPr lang="en-US" dirty="0"/>
          </a:p>
        </p:txBody>
      </p:sp>
      <p:sp>
        <p:nvSpPr>
          <p:cNvPr id="3" name="Content Placeholder 2"/>
          <p:cNvSpPr>
            <a:spLocks noGrp="1"/>
          </p:cNvSpPr>
          <p:nvPr>
            <p:ph idx="1"/>
          </p:nvPr>
        </p:nvSpPr>
        <p:spPr/>
        <p:txBody>
          <a:bodyPr/>
          <a:lstStyle/>
          <a:p>
            <a:pPr>
              <a:lnSpc>
                <a:spcPct val="200000"/>
              </a:lnSpc>
            </a:pPr>
            <a:r>
              <a:rPr lang="en-US" dirty="0" smtClean="0"/>
              <a:t>Large population can be conveniently covered.</a:t>
            </a:r>
          </a:p>
          <a:p>
            <a:pPr>
              <a:lnSpc>
                <a:spcPct val="200000"/>
              </a:lnSpc>
            </a:pPr>
            <a:r>
              <a:rPr lang="en-US" dirty="0" smtClean="0"/>
              <a:t>Time, money and energy is saved. </a:t>
            </a:r>
          </a:p>
          <a:p>
            <a:pPr>
              <a:lnSpc>
                <a:spcPct val="200000"/>
              </a:lnSpc>
            </a:pPr>
            <a:r>
              <a:rPr lang="en-US" dirty="0" smtClean="0"/>
              <a:t>Helpful when units of area are homogenous. </a:t>
            </a:r>
          </a:p>
          <a:p>
            <a:pPr>
              <a:lnSpc>
                <a:spcPct val="200000"/>
              </a:lnSpc>
            </a:pPr>
            <a:r>
              <a:rPr lang="en-US" dirty="0" smtClean="0"/>
              <a:t>Used when the data is unlimited.</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Sampling</a:t>
            </a:r>
            <a:endParaRPr lang="en-US" dirty="0"/>
          </a:p>
        </p:txBody>
      </p:sp>
      <p:sp>
        <p:nvSpPr>
          <p:cNvPr id="3" name="Content Placeholder 2"/>
          <p:cNvSpPr>
            <a:spLocks noGrp="1"/>
          </p:cNvSpPr>
          <p:nvPr>
            <p:ph idx="1"/>
          </p:nvPr>
        </p:nvSpPr>
        <p:spPr/>
        <p:txBody>
          <a:bodyPr/>
          <a:lstStyle/>
          <a:p>
            <a:pPr marL="514350" indent="-514350">
              <a:buAutoNum type="arabicPeriod"/>
            </a:pPr>
            <a:r>
              <a:rPr lang="en-US" b="1" dirty="0" smtClean="0"/>
              <a:t>Economical: </a:t>
            </a:r>
            <a:r>
              <a:rPr lang="en-US" dirty="0" smtClean="0"/>
              <a:t>Reduce the cost compare to entire population.</a:t>
            </a:r>
          </a:p>
          <a:p>
            <a:pPr marL="514350" indent="-514350">
              <a:buAutoNum type="arabicPeriod"/>
            </a:pPr>
            <a:r>
              <a:rPr lang="en-US" b="1" dirty="0" smtClean="0"/>
              <a:t>Increased speed: </a:t>
            </a:r>
            <a:r>
              <a:rPr lang="en-US" dirty="0" smtClean="0"/>
              <a:t>Collection of data, analysis and Interpretation of data etc take less time than the population.</a:t>
            </a:r>
          </a:p>
          <a:p>
            <a:pPr marL="514350" indent="-514350">
              <a:buAutoNum type="arabicPeriod"/>
            </a:pPr>
            <a:r>
              <a:rPr lang="en-US" b="1" dirty="0" smtClean="0"/>
              <a:t>Accuracy: </a:t>
            </a:r>
            <a:r>
              <a:rPr lang="en-US" dirty="0" smtClean="0"/>
              <a:t>Due to limited area of coverage, completeness and accuracy is possible.</a:t>
            </a:r>
          </a:p>
          <a:p>
            <a:pPr marL="514350" indent="-514350">
              <a:buAutoNum type="arabicPeriod"/>
            </a:pPr>
            <a:r>
              <a:rPr lang="en-US" b="1" dirty="0" smtClean="0"/>
              <a:t>Rapport: </a:t>
            </a:r>
            <a:r>
              <a:rPr lang="en-US" dirty="0" smtClean="0"/>
              <a:t>Better rapport is established with the respondents, which helps in validity and reliability of the results</a:t>
            </a:r>
          </a:p>
          <a:p>
            <a:pPr marL="514350" indent="-514350">
              <a:buAutoNum type="arabicPeriod"/>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 of Sampling</a:t>
            </a:r>
            <a:endParaRPr lang="en-US" dirty="0"/>
          </a:p>
        </p:txBody>
      </p:sp>
      <p:sp>
        <p:nvSpPr>
          <p:cNvPr id="3" name="Content Placeholder 2"/>
          <p:cNvSpPr>
            <a:spLocks noGrp="1"/>
          </p:cNvSpPr>
          <p:nvPr>
            <p:ph idx="1"/>
          </p:nvPr>
        </p:nvSpPr>
        <p:spPr/>
        <p:txBody>
          <a:bodyPr>
            <a:normAutofit fontScale="92500"/>
          </a:bodyPr>
          <a:lstStyle/>
          <a:p>
            <a:pPr marL="514350" indent="-514350" algn="just">
              <a:buAutoNum type="arabicPeriod"/>
            </a:pPr>
            <a:r>
              <a:rPr lang="en-US" b="1" dirty="0" err="1" smtClean="0"/>
              <a:t>Biasedness</a:t>
            </a:r>
            <a:r>
              <a:rPr lang="en-US" b="1" dirty="0" smtClean="0"/>
              <a:t>: </a:t>
            </a:r>
            <a:r>
              <a:rPr lang="en-US" dirty="0" smtClean="0"/>
              <a:t>Chances of biased selection leading to incorrect conclusion </a:t>
            </a:r>
          </a:p>
          <a:p>
            <a:pPr marL="514350" indent="-514350" algn="just">
              <a:buAutoNum type="arabicPeriod"/>
            </a:pPr>
            <a:r>
              <a:rPr lang="en-US" b="1" dirty="0" smtClean="0"/>
              <a:t>Selection of true representative sample: </a:t>
            </a:r>
            <a:r>
              <a:rPr lang="en-US" dirty="0" smtClean="0"/>
              <a:t>Sometimes it is difficult to select the right representative sample</a:t>
            </a:r>
          </a:p>
          <a:p>
            <a:pPr marL="514350" indent="-514350" algn="just">
              <a:buAutoNum type="arabicPeriod"/>
            </a:pPr>
            <a:r>
              <a:rPr lang="en-US" b="1" dirty="0" smtClean="0"/>
              <a:t>Need for specialized knowledge: </a:t>
            </a:r>
            <a:r>
              <a:rPr lang="en-US" dirty="0" smtClean="0"/>
              <a:t>The researcher needs knowledge, training and experience in sampling technique, statistical analysis and calculation of probable error.</a:t>
            </a:r>
          </a:p>
          <a:p>
            <a:pPr marL="514350" indent="-514350" algn="just">
              <a:buAutoNum type="arabicPeriod"/>
            </a:pPr>
            <a:r>
              <a:rPr lang="en-US" b="1" dirty="0" smtClean="0"/>
              <a:t>Impossibility of sampling: </a:t>
            </a:r>
            <a:r>
              <a:rPr lang="en-US" dirty="0" smtClean="0"/>
              <a:t>Sometimes population is too small or too heterogeneous to select a representative sample.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a typeface="+mj-ea"/>
                <a:cs typeface="+mj-cs"/>
              </a:rPr>
              <a:t>Sample vs. Population</a:t>
            </a:r>
            <a:endParaRPr lang="en-US" dirty="0"/>
          </a:p>
        </p:txBody>
      </p:sp>
      <p:sp>
        <p:nvSpPr>
          <p:cNvPr id="3" name="Content Placeholder 2"/>
          <p:cNvSpPr>
            <a:spLocks noGrp="1"/>
          </p:cNvSpPr>
          <p:nvPr>
            <p:ph idx="1"/>
          </p:nvPr>
        </p:nvSpPr>
        <p:spPr/>
        <p:txBody>
          <a:bodyPr/>
          <a:lstStyle/>
          <a:p>
            <a:pPr>
              <a:buNone/>
            </a:pPr>
            <a:endParaRPr lang="en-US" dirty="0"/>
          </a:p>
        </p:txBody>
      </p:sp>
      <p:sp>
        <p:nvSpPr>
          <p:cNvPr id="53" name="Rectangle 2"/>
          <p:cNvSpPr txBox="1">
            <a:spLocks noChangeArrowheads="1"/>
          </p:cNvSpPr>
          <p:nvPr/>
        </p:nvSpPr>
        <p:spPr>
          <a:xfrm>
            <a:off x="574675" y="304800"/>
            <a:ext cx="8001000" cy="1216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4" name="AutoShape 3"/>
          <p:cNvSpPr>
            <a:spLocks noChangeArrowheads="1"/>
          </p:cNvSpPr>
          <p:nvPr/>
        </p:nvSpPr>
        <p:spPr bwMode="auto">
          <a:xfrm>
            <a:off x="6705600" y="35814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55" name="Text Box 4"/>
          <p:cNvSpPr txBox="1">
            <a:spLocks noChangeArrowheads="1"/>
          </p:cNvSpPr>
          <p:nvPr/>
        </p:nvSpPr>
        <p:spPr bwMode="auto">
          <a:xfrm>
            <a:off x="2438400" y="5486400"/>
            <a:ext cx="1676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lang="en-US">
                <a:latin typeface="Arial" charset="0"/>
                <a:ea typeface="ＭＳ Ｐゴシック" charset="0"/>
              </a:rPr>
              <a:t>Population</a:t>
            </a:r>
          </a:p>
        </p:txBody>
      </p:sp>
      <p:sp>
        <p:nvSpPr>
          <p:cNvPr id="56" name="Oval 5"/>
          <p:cNvSpPr>
            <a:spLocks noChangeArrowheads="1"/>
          </p:cNvSpPr>
          <p:nvPr/>
        </p:nvSpPr>
        <p:spPr bwMode="auto">
          <a:xfrm>
            <a:off x="990600" y="1905000"/>
            <a:ext cx="4038600" cy="35052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57" name="AutoShape 6"/>
          <p:cNvSpPr>
            <a:spLocks noChangeArrowheads="1"/>
          </p:cNvSpPr>
          <p:nvPr/>
        </p:nvSpPr>
        <p:spPr bwMode="auto">
          <a:xfrm>
            <a:off x="2286000" y="22860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58" name="AutoShape 7"/>
          <p:cNvSpPr>
            <a:spLocks noChangeArrowheads="1"/>
          </p:cNvSpPr>
          <p:nvPr/>
        </p:nvSpPr>
        <p:spPr bwMode="auto">
          <a:xfrm>
            <a:off x="2438400" y="24384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59" name="AutoShape 8"/>
          <p:cNvSpPr>
            <a:spLocks noChangeArrowheads="1"/>
          </p:cNvSpPr>
          <p:nvPr/>
        </p:nvSpPr>
        <p:spPr bwMode="auto">
          <a:xfrm>
            <a:off x="2590800" y="25908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60" name="AutoShape 9"/>
          <p:cNvSpPr>
            <a:spLocks noChangeArrowheads="1"/>
          </p:cNvSpPr>
          <p:nvPr/>
        </p:nvSpPr>
        <p:spPr bwMode="auto">
          <a:xfrm>
            <a:off x="2819400" y="20574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61" name="AutoShape 10"/>
          <p:cNvSpPr>
            <a:spLocks noChangeArrowheads="1"/>
          </p:cNvSpPr>
          <p:nvPr/>
        </p:nvSpPr>
        <p:spPr bwMode="auto">
          <a:xfrm>
            <a:off x="2895600" y="28956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62" name="AutoShape 11"/>
          <p:cNvSpPr>
            <a:spLocks noChangeArrowheads="1"/>
          </p:cNvSpPr>
          <p:nvPr/>
        </p:nvSpPr>
        <p:spPr bwMode="auto">
          <a:xfrm>
            <a:off x="3048000" y="30480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63" name="AutoShape 12"/>
          <p:cNvSpPr>
            <a:spLocks noChangeArrowheads="1"/>
          </p:cNvSpPr>
          <p:nvPr/>
        </p:nvSpPr>
        <p:spPr bwMode="auto">
          <a:xfrm>
            <a:off x="3200400" y="32004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64" name="AutoShape 13"/>
          <p:cNvSpPr>
            <a:spLocks noChangeArrowheads="1"/>
          </p:cNvSpPr>
          <p:nvPr/>
        </p:nvSpPr>
        <p:spPr bwMode="auto">
          <a:xfrm>
            <a:off x="3429000" y="23622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65" name="AutoShape 14"/>
          <p:cNvSpPr>
            <a:spLocks noChangeArrowheads="1"/>
          </p:cNvSpPr>
          <p:nvPr/>
        </p:nvSpPr>
        <p:spPr bwMode="auto">
          <a:xfrm>
            <a:off x="3505200" y="35052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66" name="AutoShape 15"/>
          <p:cNvSpPr>
            <a:spLocks noChangeArrowheads="1"/>
          </p:cNvSpPr>
          <p:nvPr/>
        </p:nvSpPr>
        <p:spPr bwMode="auto">
          <a:xfrm>
            <a:off x="3657600" y="36576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67" name="AutoShape 16"/>
          <p:cNvSpPr>
            <a:spLocks noChangeArrowheads="1"/>
          </p:cNvSpPr>
          <p:nvPr/>
        </p:nvSpPr>
        <p:spPr bwMode="auto">
          <a:xfrm>
            <a:off x="3124200" y="41148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68" name="AutoShape 17"/>
          <p:cNvSpPr>
            <a:spLocks noChangeArrowheads="1"/>
          </p:cNvSpPr>
          <p:nvPr/>
        </p:nvSpPr>
        <p:spPr bwMode="auto">
          <a:xfrm>
            <a:off x="1752600" y="36576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69" name="AutoShape 18"/>
          <p:cNvSpPr>
            <a:spLocks noChangeArrowheads="1"/>
          </p:cNvSpPr>
          <p:nvPr/>
        </p:nvSpPr>
        <p:spPr bwMode="auto">
          <a:xfrm>
            <a:off x="2590800" y="32004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70" name="AutoShape 19"/>
          <p:cNvSpPr>
            <a:spLocks noChangeArrowheads="1"/>
          </p:cNvSpPr>
          <p:nvPr/>
        </p:nvSpPr>
        <p:spPr bwMode="auto">
          <a:xfrm>
            <a:off x="1524000" y="26670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71" name="AutoShape 20"/>
          <p:cNvSpPr>
            <a:spLocks noChangeArrowheads="1"/>
          </p:cNvSpPr>
          <p:nvPr/>
        </p:nvSpPr>
        <p:spPr bwMode="auto">
          <a:xfrm>
            <a:off x="4343400" y="26670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72" name="AutoShape 21"/>
          <p:cNvSpPr>
            <a:spLocks noChangeArrowheads="1"/>
          </p:cNvSpPr>
          <p:nvPr/>
        </p:nvSpPr>
        <p:spPr bwMode="auto">
          <a:xfrm>
            <a:off x="2514600" y="38100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73" name="AutoShape 22"/>
          <p:cNvSpPr>
            <a:spLocks noChangeArrowheads="1"/>
          </p:cNvSpPr>
          <p:nvPr/>
        </p:nvSpPr>
        <p:spPr bwMode="auto">
          <a:xfrm>
            <a:off x="3048000" y="30480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74" name="AutoShape 23"/>
          <p:cNvSpPr>
            <a:spLocks noChangeArrowheads="1"/>
          </p:cNvSpPr>
          <p:nvPr/>
        </p:nvSpPr>
        <p:spPr bwMode="auto">
          <a:xfrm>
            <a:off x="3200400" y="32004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75" name="AutoShape 24"/>
          <p:cNvSpPr>
            <a:spLocks noChangeArrowheads="1"/>
          </p:cNvSpPr>
          <p:nvPr/>
        </p:nvSpPr>
        <p:spPr bwMode="auto">
          <a:xfrm>
            <a:off x="1905000" y="38100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76" name="AutoShape 25"/>
          <p:cNvSpPr>
            <a:spLocks noChangeArrowheads="1"/>
          </p:cNvSpPr>
          <p:nvPr/>
        </p:nvSpPr>
        <p:spPr bwMode="auto">
          <a:xfrm>
            <a:off x="2743200" y="33528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77" name="AutoShape 26"/>
          <p:cNvSpPr>
            <a:spLocks noChangeArrowheads="1"/>
          </p:cNvSpPr>
          <p:nvPr/>
        </p:nvSpPr>
        <p:spPr bwMode="auto">
          <a:xfrm>
            <a:off x="1676400" y="28194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78" name="AutoShape 27"/>
          <p:cNvSpPr>
            <a:spLocks noChangeArrowheads="1"/>
          </p:cNvSpPr>
          <p:nvPr/>
        </p:nvSpPr>
        <p:spPr bwMode="auto">
          <a:xfrm>
            <a:off x="2667000" y="39624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79" name="AutoShape 28"/>
          <p:cNvSpPr>
            <a:spLocks noChangeArrowheads="1"/>
          </p:cNvSpPr>
          <p:nvPr/>
        </p:nvSpPr>
        <p:spPr bwMode="auto">
          <a:xfrm>
            <a:off x="3200400" y="32004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80" name="AutoShape 29"/>
          <p:cNvSpPr>
            <a:spLocks noChangeArrowheads="1"/>
          </p:cNvSpPr>
          <p:nvPr/>
        </p:nvSpPr>
        <p:spPr bwMode="auto">
          <a:xfrm>
            <a:off x="3352800" y="33528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81" name="AutoShape 30"/>
          <p:cNvSpPr>
            <a:spLocks noChangeArrowheads="1"/>
          </p:cNvSpPr>
          <p:nvPr/>
        </p:nvSpPr>
        <p:spPr bwMode="auto">
          <a:xfrm>
            <a:off x="2057400" y="39624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82" name="AutoShape 31"/>
          <p:cNvSpPr>
            <a:spLocks noChangeArrowheads="1"/>
          </p:cNvSpPr>
          <p:nvPr/>
        </p:nvSpPr>
        <p:spPr bwMode="auto">
          <a:xfrm>
            <a:off x="2895600" y="35052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83" name="AutoShape 32"/>
          <p:cNvSpPr>
            <a:spLocks noChangeArrowheads="1"/>
          </p:cNvSpPr>
          <p:nvPr/>
        </p:nvSpPr>
        <p:spPr bwMode="auto">
          <a:xfrm>
            <a:off x="1828800" y="29718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84" name="AutoShape 33"/>
          <p:cNvSpPr>
            <a:spLocks noChangeArrowheads="1"/>
          </p:cNvSpPr>
          <p:nvPr/>
        </p:nvSpPr>
        <p:spPr bwMode="auto">
          <a:xfrm>
            <a:off x="2819400" y="41148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85" name="AutoShape 34"/>
          <p:cNvSpPr>
            <a:spLocks noChangeArrowheads="1"/>
          </p:cNvSpPr>
          <p:nvPr/>
        </p:nvSpPr>
        <p:spPr bwMode="auto">
          <a:xfrm>
            <a:off x="2971800" y="22098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86" name="AutoShape 35"/>
          <p:cNvSpPr>
            <a:spLocks noChangeArrowheads="1"/>
          </p:cNvSpPr>
          <p:nvPr/>
        </p:nvSpPr>
        <p:spPr bwMode="auto">
          <a:xfrm>
            <a:off x="3048000" y="30480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87" name="AutoShape 36"/>
          <p:cNvSpPr>
            <a:spLocks noChangeArrowheads="1"/>
          </p:cNvSpPr>
          <p:nvPr/>
        </p:nvSpPr>
        <p:spPr bwMode="auto">
          <a:xfrm>
            <a:off x="3581400" y="25146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88" name="AutoShape 37"/>
          <p:cNvSpPr>
            <a:spLocks noChangeArrowheads="1"/>
          </p:cNvSpPr>
          <p:nvPr/>
        </p:nvSpPr>
        <p:spPr bwMode="auto">
          <a:xfrm>
            <a:off x="7162800" y="39624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89" name="AutoShape 38"/>
          <p:cNvSpPr>
            <a:spLocks noChangeArrowheads="1"/>
          </p:cNvSpPr>
          <p:nvPr/>
        </p:nvSpPr>
        <p:spPr bwMode="auto">
          <a:xfrm>
            <a:off x="6553200" y="39624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90" name="AutoShape 39"/>
          <p:cNvSpPr>
            <a:spLocks noChangeArrowheads="1"/>
          </p:cNvSpPr>
          <p:nvPr/>
        </p:nvSpPr>
        <p:spPr bwMode="auto">
          <a:xfrm>
            <a:off x="3733800" y="26670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91" name="AutoShape 40"/>
          <p:cNvSpPr>
            <a:spLocks noChangeArrowheads="1"/>
          </p:cNvSpPr>
          <p:nvPr/>
        </p:nvSpPr>
        <p:spPr bwMode="auto">
          <a:xfrm>
            <a:off x="3276600" y="25146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92" name="AutoShape 41"/>
          <p:cNvSpPr>
            <a:spLocks noChangeArrowheads="1"/>
          </p:cNvSpPr>
          <p:nvPr/>
        </p:nvSpPr>
        <p:spPr bwMode="auto">
          <a:xfrm>
            <a:off x="3352800" y="33528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93" name="AutoShape 42"/>
          <p:cNvSpPr>
            <a:spLocks noChangeArrowheads="1"/>
          </p:cNvSpPr>
          <p:nvPr/>
        </p:nvSpPr>
        <p:spPr bwMode="auto">
          <a:xfrm>
            <a:off x="3886200" y="28194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94" name="AutoShape 43"/>
          <p:cNvSpPr>
            <a:spLocks noChangeArrowheads="1"/>
          </p:cNvSpPr>
          <p:nvPr/>
        </p:nvSpPr>
        <p:spPr bwMode="auto">
          <a:xfrm>
            <a:off x="3429000" y="26670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95" name="AutoShape 44"/>
          <p:cNvSpPr>
            <a:spLocks noChangeArrowheads="1"/>
          </p:cNvSpPr>
          <p:nvPr/>
        </p:nvSpPr>
        <p:spPr bwMode="auto">
          <a:xfrm>
            <a:off x="3505200" y="35052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96" name="AutoShape 45"/>
          <p:cNvSpPr>
            <a:spLocks noChangeArrowheads="1"/>
          </p:cNvSpPr>
          <p:nvPr/>
        </p:nvSpPr>
        <p:spPr bwMode="auto">
          <a:xfrm>
            <a:off x="4038600" y="2971800"/>
            <a:ext cx="457200" cy="4572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97" name="AutoShape 46"/>
          <p:cNvSpPr>
            <a:spLocks noChangeArrowheads="1"/>
          </p:cNvSpPr>
          <p:nvPr/>
        </p:nvSpPr>
        <p:spPr bwMode="auto">
          <a:xfrm rot="12329854">
            <a:off x="4495800" y="3505200"/>
            <a:ext cx="1676400" cy="228600"/>
          </a:xfrm>
          <a:prstGeom prst="leftArrow">
            <a:avLst>
              <a:gd name="adj1" fmla="val 50000"/>
              <a:gd name="adj2" fmla="val 183333"/>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98" name="Text Box 47"/>
          <p:cNvSpPr txBox="1">
            <a:spLocks noChangeArrowheads="1"/>
          </p:cNvSpPr>
          <p:nvPr/>
        </p:nvSpPr>
        <p:spPr bwMode="auto">
          <a:xfrm>
            <a:off x="6629400" y="5173663"/>
            <a:ext cx="9906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lang="en-US">
                <a:latin typeface="Arial" charset="0"/>
                <a:ea typeface="ＭＳ Ｐゴシック" charset="0"/>
              </a:rPr>
              <a:t>Sample</a:t>
            </a:r>
          </a:p>
        </p:txBody>
      </p:sp>
      <p:sp>
        <p:nvSpPr>
          <p:cNvPr id="99" name="AutoShape 48"/>
          <p:cNvSpPr>
            <a:spLocks noChangeArrowheads="1"/>
          </p:cNvSpPr>
          <p:nvPr/>
        </p:nvSpPr>
        <p:spPr bwMode="auto">
          <a:xfrm>
            <a:off x="6553200" y="3124200"/>
            <a:ext cx="1143000" cy="1828800"/>
          </a:xfrm>
          <a:prstGeom prst="can">
            <a:avLst>
              <a:gd name="adj" fmla="val 40000"/>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sp>
        <p:nvSpPr>
          <p:cNvPr id="100" name="AutoShape 46"/>
          <p:cNvSpPr>
            <a:spLocks noChangeArrowheads="1"/>
          </p:cNvSpPr>
          <p:nvPr/>
        </p:nvSpPr>
        <p:spPr bwMode="auto">
          <a:xfrm rot="894562">
            <a:off x="4921250" y="4540250"/>
            <a:ext cx="1676400" cy="228600"/>
          </a:xfrm>
          <a:prstGeom prst="leftArrow">
            <a:avLst>
              <a:gd name="adj1" fmla="val 50000"/>
              <a:gd name="adj2" fmla="val 183333"/>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Verdana" charset="0"/>
              <a:ea typeface="ＭＳ Ｐゴシック" charset="0"/>
            </a:endParaRPr>
          </a:p>
        </p:txBody>
      </p:sp>
      <p:pic>
        <p:nvPicPr>
          <p:cNvPr id="101" name="Picture 100"/>
          <p:cNvPicPr>
            <a:picLocks noChangeAspect="1"/>
          </p:cNvPicPr>
          <p:nvPr/>
        </p:nvPicPr>
        <p:blipFill>
          <a:blip r:embed="rId2" cstate="print">
            <a:alphaModFix amt="43000"/>
          </a:blip>
          <a:stretch>
            <a:fillRect/>
          </a:stretch>
        </p:blipFill>
        <p:spPr>
          <a:xfrm rot="3240000">
            <a:off x="5181600" y="1981200"/>
            <a:ext cx="1600200" cy="1600200"/>
          </a:xfrm>
          <a:prstGeom prst="rect">
            <a:avLst/>
          </a:prstGeom>
          <a:effectLst>
            <a:reflection stA="50000" endPos="75000" dist="12700" dir="5400000" sy="-100000" algn="bl" rotWithShape="0"/>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sample? </a:t>
            </a:r>
            <a:endParaRPr lang="en-US" dirty="0"/>
          </a:p>
        </p:txBody>
      </p:sp>
      <p:sp>
        <p:nvSpPr>
          <p:cNvPr id="3" name="Content Placeholder 2"/>
          <p:cNvSpPr>
            <a:spLocks noGrp="1"/>
          </p:cNvSpPr>
          <p:nvPr>
            <p:ph idx="1"/>
          </p:nvPr>
        </p:nvSpPr>
        <p:spPr/>
        <p:txBody>
          <a:bodyPr/>
          <a:lstStyle/>
          <a:p>
            <a:pPr algn="just">
              <a:buNone/>
            </a:pPr>
            <a:r>
              <a:rPr lang="en-US" dirty="0" smtClean="0"/>
              <a:t>	A sample is a finite (fixed) part of a statistical population whose properties are studied to gain information about the whole(Webster, 1985). When dealing with people, it can be defined as a set of respondents(people) selected from a larger population for the purpose of a survey.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sampling?</a:t>
            </a:r>
            <a:endParaRPr lang="en-US" dirty="0"/>
          </a:p>
        </p:txBody>
      </p:sp>
      <p:sp>
        <p:nvSpPr>
          <p:cNvPr id="3" name="Content Placeholder 2"/>
          <p:cNvSpPr>
            <a:spLocks noGrp="1"/>
          </p:cNvSpPr>
          <p:nvPr>
            <p:ph idx="1"/>
          </p:nvPr>
        </p:nvSpPr>
        <p:spPr/>
        <p:txBody>
          <a:bodyPr/>
          <a:lstStyle/>
          <a:p>
            <a:pPr algn="just">
              <a:buNone/>
            </a:pPr>
            <a:r>
              <a:rPr lang="en-US" dirty="0" smtClean="0"/>
              <a:t> 	Sampling is the act, process, or technique of selecting a suitable  sample, or a representative part of a population for the purpose of determining  parameters or characteristics of the whole population.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865</TotalTime>
  <Words>455</Words>
  <Application>Microsoft Office PowerPoint</Application>
  <PresentationFormat>On-screen Show (4:3)</PresentationFormat>
  <Paragraphs>86</Paragraphs>
  <Slides>28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ＭＳ Ｐゴシック</vt:lpstr>
      <vt:lpstr>Arial</vt:lpstr>
      <vt:lpstr>Calibri</vt:lpstr>
      <vt:lpstr>Comic Sans MS</vt:lpstr>
      <vt:lpstr>Constantia</vt:lpstr>
      <vt:lpstr>Times New Roman</vt:lpstr>
      <vt:lpstr>Verdana</vt:lpstr>
      <vt:lpstr>Wingdings 2</vt:lpstr>
      <vt:lpstr>Flow</vt:lpstr>
      <vt:lpstr>Sampling</vt:lpstr>
      <vt:lpstr>Introduction</vt:lpstr>
      <vt:lpstr>…Contd.</vt:lpstr>
      <vt:lpstr>Need of Sampling</vt:lpstr>
      <vt:lpstr>Advantages of Sampling</vt:lpstr>
      <vt:lpstr>Disadvantages of Sampling</vt:lpstr>
      <vt:lpstr>Sample vs. Population</vt:lpstr>
      <vt:lpstr>What is a sample? </vt:lpstr>
      <vt:lpstr>What is sampling?</vt:lpstr>
      <vt:lpstr>Types of Sampling</vt:lpstr>
      <vt:lpstr>Probability sampling</vt:lpstr>
      <vt:lpstr>Simple Random Sample</vt:lpstr>
      <vt:lpstr>…Contd.</vt:lpstr>
      <vt:lpstr>Systematic Random Sampling</vt:lpstr>
      <vt:lpstr>…Contd.</vt:lpstr>
      <vt:lpstr>Stratified random sampling</vt:lpstr>
      <vt:lpstr>…Contd.</vt:lpstr>
      <vt:lpstr>…Contd.</vt:lpstr>
      <vt:lpstr>Cluster sampling</vt:lpstr>
      <vt:lpstr>Non-Probability Sampling</vt:lpstr>
      <vt:lpstr>…Contd.</vt:lpstr>
      <vt:lpstr>Convenience Sampling</vt:lpstr>
      <vt:lpstr>…Contd.</vt:lpstr>
      <vt:lpstr>Snowball Sampling</vt:lpstr>
      <vt:lpstr>Purposive sampling</vt:lpstr>
      <vt:lpstr>…Contd.</vt:lpstr>
      <vt:lpstr>Quota Sampling</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Sampling</dc:title>
  <dc:creator>Lect</dc:creator>
  <cp:lastModifiedBy>Ibrar</cp:lastModifiedBy>
  <cp:revision>100</cp:revision>
  <dcterms:created xsi:type="dcterms:W3CDTF">2014-11-17T08:28:21Z</dcterms:created>
  <dcterms:modified xsi:type="dcterms:W3CDTF">2020-01-28T03:33:12Z</dcterms:modified>
</cp:coreProperties>
</file>